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4" r:id="rId2"/>
    <p:sldId id="296" r:id="rId3"/>
    <p:sldId id="297" r:id="rId4"/>
    <p:sldId id="298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</p:sldIdLst>
  <p:sldSz cx="18288000" cy="10287000"/>
  <p:notesSz cx="6858000" cy="9144000"/>
  <p:embeddedFontLst>
    <p:embeddedFont>
      <p:font typeface="Montserrat Bold" charset="-52"/>
      <p:regular r:id="rId14"/>
    </p:embeddedFont>
    <p:embeddedFont>
      <p:font typeface="Noto Serif Display Light"/>
      <p:regular r:id="rId15"/>
    </p:embeddedFont>
    <p:embeddedFont>
      <p:font typeface="Montserrat" charset="-52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355" autoAdjust="0"/>
    <p:restoredTop sz="94622" autoAdjust="0"/>
  </p:normalViewPr>
  <p:slideViewPr>
    <p:cSldViewPr>
      <p:cViewPr>
        <p:scale>
          <a:sx n="50" d="100"/>
          <a:sy n="50" d="100"/>
        </p:scale>
        <p:origin x="-2160" y="-7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73012" y="2705100"/>
            <a:ext cx="4780077" cy="638407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76099" y="962025"/>
            <a:ext cx="16935801" cy="1611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Montserrat Bold"/>
              </a:rPr>
              <a:t>ФЕДЕРАЛЬНОЕ ГОСУДАРСТВЕННОЕ БЮДЖЕТНОЕ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Montserrat Bold"/>
              </a:rPr>
              <a:t>ОБРАЗОВАТЕЛЬНОЕ УЧРЕЖДЕНИЕ ВЫСШЕГО ОБРАЗОВАНИЯ 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Montserrat Bold"/>
              </a:rPr>
              <a:t>"ЯРОСЛАВСКАЯ ГОСУДАРСТВЕННАЯ СЕЛЬСКОХОЗЯЙСТВЕННАЯ АКАДЕМИЯ"</a:t>
            </a:r>
          </a:p>
        </p:txBody>
      </p:sp>
    </p:spTree>
    <p:extLst>
      <p:ext uri="{BB962C8B-B14F-4D97-AF65-F5344CB8AC3E}">
        <p14:creationId xmlns="" xmlns:p14="http://schemas.microsoft.com/office/powerpoint/2010/main" val="296993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3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028700" y="866775"/>
            <a:ext cx="16402108" cy="992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ru-RU" sz="5600" dirty="0" smtClean="0">
                <a:solidFill>
                  <a:srgbClr val="000000"/>
                </a:solidFill>
                <a:latin typeface="Noto Serif Display Light"/>
              </a:rPr>
              <a:t>ДОГОВОР О ЦЕЛЕВОМ ОБУЧЕНИИ</a:t>
            </a:r>
            <a:endParaRPr lang="en-US" sz="5600" dirty="0">
              <a:solidFill>
                <a:srgbClr val="000000"/>
              </a:solidFill>
              <a:latin typeface="Noto Serif Display Light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1071506" y="2143104"/>
            <a:ext cx="12001584" cy="3526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ctr">
              <a:lnSpc>
                <a:spcPts val="5460"/>
              </a:lnSpc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	Типовая форма утверждена Постановлением Правительства №1681.  </a:t>
            </a:r>
          </a:p>
          <a:p>
            <a:pPr marL="742950" indent="-742950" algn="ctr">
              <a:lnSpc>
                <a:spcPts val="5460"/>
              </a:lnSpc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Договор должен строго соответствовать типовой форме. Отклонения от типовой формы </a:t>
            </a:r>
          </a:p>
          <a:p>
            <a:pPr marL="742950" indent="-742950" algn="ctr">
              <a:lnSpc>
                <a:spcPts val="5460"/>
              </a:lnSpc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	НЕ ДОПУСКАЮТСЯ.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36" y="5715004"/>
            <a:ext cx="10544231" cy="38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8"/>
          <p:cNvSpPr txBox="1"/>
          <p:nvPr/>
        </p:nvSpPr>
        <p:spPr>
          <a:xfrm>
            <a:off x="6500794" y="9429780"/>
            <a:ext cx="14787666" cy="605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ctr">
              <a:lnSpc>
                <a:spcPts val="5460"/>
              </a:lnSpc>
            </a:pPr>
            <a:r>
              <a:rPr lang="ru-RU" sz="2000" dirty="0" smtClean="0">
                <a:solidFill>
                  <a:srgbClr val="000000"/>
                </a:solidFill>
                <a:latin typeface="Montserrat"/>
              </a:rPr>
              <a:t>Документы о целевом обучении на сайте академии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>
                <a:alpha val="21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9501190" y="2214542"/>
            <a:ext cx="8286808" cy="7270679"/>
            <a:chOff x="0" y="0"/>
            <a:chExt cx="8755471" cy="9000201"/>
          </a:xfrm>
        </p:grpSpPr>
        <p:grpSp>
          <p:nvGrpSpPr>
            <p:cNvPr id="3" name="Group 4"/>
            <p:cNvGrpSpPr/>
            <p:nvPr/>
          </p:nvGrpSpPr>
          <p:grpSpPr>
            <a:xfrm>
              <a:off x="0" y="0"/>
              <a:ext cx="8755471" cy="9000201"/>
              <a:chOff x="0" y="0"/>
              <a:chExt cx="4052466" cy="4165739"/>
            </a:xfrm>
          </p:grpSpPr>
          <p:sp>
            <p:nvSpPr>
              <p:cNvPr id="15" name="Freeform 5"/>
              <p:cNvSpPr/>
              <p:nvPr/>
            </p:nvSpPr>
            <p:spPr>
              <a:xfrm>
                <a:off x="0" y="0"/>
                <a:ext cx="4052466" cy="4165739"/>
              </a:xfrm>
              <a:custGeom>
                <a:avLst/>
                <a:gdLst/>
                <a:ahLst/>
                <a:cxnLst/>
                <a:rect l="l" t="t" r="r" b="b"/>
                <a:pathLst>
                  <a:path w="4052466" h="4165739">
                    <a:moveTo>
                      <a:pt x="3928006" y="4165739"/>
                    </a:moveTo>
                    <a:lnTo>
                      <a:pt x="124460" y="4165739"/>
                    </a:lnTo>
                    <a:cubicBezTo>
                      <a:pt x="55880" y="4165739"/>
                      <a:pt x="0" y="4109859"/>
                      <a:pt x="0" y="40412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8006" y="0"/>
                    </a:lnTo>
                    <a:cubicBezTo>
                      <a:pt x="3996586" y="0"/>
                      <a:pt x="4052466" y="55880"/>
                      <a:pt x="4052466" y="124460"/>
                    </a:cubicBezTo>
                    <a:lnTo>
                      <a:pt x="4052466" y="4041279"/>
                    </a:lnTo>
                    <a:cubicBezTo>
                      <a:pt x="4052466" y="4109859"/>
                      <a:pt x="3996586" y="4165739"/>
                      <a:pt x="3928006" y="4165739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</p:sp>
        </p:grpSp>
        <p:sp>
          <p:nvSpPr>
            <p:cNvPr id="14" name="TextBox 6"/>
            <p:cNvSpPr txBox="1"/>
            <p:nvPr/>
          </p:nvSpPr>
          <p:spPr>
            <a:xfrm>
              <a:off x="377391" y="1414902"/>
              <a:ext cx="8137273" cy="13321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369"/>
                </a:lnSpc>
              </a:pPr>
              <a:r>
                <a:rPr lang="ru-RU" sz="2800" dirty="0" smtClean="0">
                  <a:solidFill>
                    <a:srgbClr val="000000"/>
                  </a:solidFill>
                  <a:latin typeface="Montserrat"/>
                </a:rPr>
                <a:t>В которой осуществляется обучение на условиях договора о целевом обучении</a:t>
              </a:r>
              <a:endParaRPr lang="en-US" sz="2800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grpSp>
        <p:nvGrpSpPr>
          <p:cNvPr id="7" name="Group 3"/>
          <p:cNvGrpSpPr/>
          <p:nvPr/>
        </p:nvGrpSpPr>
        <p:grpSpPr>
          <a:xfrm>
            <a:off x="714316" y="2214542"/>
            <a:ext cx="8001056" cy="7342117"/>
            <a:chOff x="0" y="0"/>
            <a:chExt cx="8755471" cy="9000201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0"/>
              <a:ext cx="8755471" cy="9000201"/>
              <a:chOff x="0" y="0"/>
              <a:chExt cx="4052466" cy="416573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052466" cy="4165739"/>
              </a:xfrm>
              <a:custGeom>
                <a:avLst/>
                <a:gdLst/>
                <a:ahLst/>
                <a:cxnLst/>
                <a:rect l="l" t="t" r="r" b="b"/>
                <a:pathLst>
                  <a:path w="4052466" h="4165739">
                    <a:moveTo>
                      <a:pt x="3928006" y="4165739"/>
                    </a:moveTo>
                    <a:lnTo>
                      <a:pt x="124460" y="4165739"/>
                    </a:lnTo>
                    <a:cubicBezTo>
                      <a:pt x="55880" y="4165739"/>
                      <a:pt x="0" y="4109859"/>
                      <a:pt x="0" y="40412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8006" y="0"/>
                    </a:lnTo>
                    <a:cubicBezTo>
                      <a:pt x="3996586" y="0"/>
                      <a:pt x="4052466" y="55880"/>
                      <a:pt x="4052466" y="124460"/>
                    </a:cubicBezTo>
                    <a:lnTo>
                      <a:pt x="4052466" y="4041279"/>
                    </a:lnTo>
                    <a:cubicBezTo>
                      <a:pt x="4052466" y="4109859"/>
                      <a:pt x="3996586" y="4165739"/>
                      <a:pt x="3928006" y="4165739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</p:sp>
        </p:grpSp>
        <p:sp>
          <p:nvSpPr>
            <p:cNvPr id="4" name="TextBox 6"/>
            <p:cNvSpPr txBox="1"/>
            <p:nvPr/>
          </p:nvSpPr>
          <p:spPr>
            <a:xfrm>
              <a:off x="508580" y="1313565"/>
              <a:ext cx="7967746" cy="33942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369"/>
                </a:lnSpc>
              </a:pPr>
              <a:r>
                <a:rPr lang="ru-RU" sz="2800" dirty="0" smtClean="0">
                  <a:solidFill>
                    <a:srgbClr val="000000"/>
                  </a:solidFill>
                  <a:latin typeface="Montserrat"/>
                </a:rPr>
                <a:t>Любая организация в соответствии с частью 1 ст.71.1 Федерального закона от 29 декабря 2012 года №273-ФЗ «Об образовании в Российской Федерации» </a:t>
              </a:r>
            </a:p>
          </p:txBody>
        </p:sp>
      </p:grpSp>
      <p:sp>
        <p:nvSpPr>
          <p:cNvPr id="6" name="TextBox 8"/>
          <p:cNvSpPr txBox="1"/>
          <p:nvPr/>
        </p:nvSpPr>
        <p:spPr>
          <a:xfrm>
            <a:off x="1142944" y="2428856"/>
            <a:ext cx="7475445" cy="64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Заказчик:</a:t>
            </a:r>
            <a:endParaRPr lang="en-US" sz="36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9786942" y="2428856"/>
            <a:ext cx="7786742" cy="64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Образовательная организация:</a:t>
            </a:r>
            <a:endParaRPr lang="en-US" sz="36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4214778" y="1000096"/>
            <a:ext cx="9186870" cy="992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5600" dirty="0" smtClean="0">
                <a:solidFill>
                  <a:srgbClr val="000000"/>
                </a:solidFill>
                <a:latin typeface="Noto Serif Display Light"/>
              </a:rPr>
              <a:t>ЦЕЛЕВОЕ ОБУЧЕНИЕ</a:t>
            </a:r>
            <a:endParaRPr lang="en-US" sz="5600" dirty="0">
              <a:solidFill>
                <a:srgbClr val="000000"/>
              </a:solidFill>
              <a:latin typeface="Noto Serif Display Light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1142944" y="6286508"/>
            <a:ext cx="7475445" cy="64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Обучающийся (гражданин):</a:t>
            </a:r>
            <a:endParaRPr lang="en-US" sz="36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1142944" y="7215202"/>
            <a:ext cx="6715172" cy="1076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69"/>
              </a:lnSpc>
            </a:pPr>
            <a:r>
              <a:rPr lang="ru-RU" sz="2800" dirty="0" smtClean="0">
                <a:solidFill>
                  <a:srgbClr val="000000"/>
                </a:solidFill>
                <a:latin typeface="Montserrat"/>
              </a:rPr>
              <a:t>Поступающий в рамках целевой квоты или обучающийся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9786942" y="5286376"/>
            <a:ext cx="7572428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Работодатель (необязательно):</a:t>
            </a:r>
            <a:endParaRPr lang="en-US" sz="36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9786942" y="6286508"/>
            <a:ext cx="7701701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69"/>
              </a:lnSpc>
            </a:pPr>
            <a:r>
              <a:rPr lang="ru-RU" sz="2800" dirty="0" smtClean="0">
                <a:solidFill>
                  <a:srgbClr val="000000"/>
                </a:solidFill>
                <a:latin typeface="Montserrat"/>
              </a:rPr>
              <a:t>Любая организация, в том числе заказчик, в которую трудоустраивается гражданин</a:t>
            </a:r>
            <a:endParaRPr lang="en-US" sz="2800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>
                <a:alpha val="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71440" y="714344"/>
            <a:ext cx="1721655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5600" dirty="0" smtClean="0">
                <a:solidFill>
                  <a:srgbClr val="000000"/>
                </a:solidFill>
                <a:latin typeface="Noto Serif Display Light"/>
              </a:rPr>
              <a:t>СУЩЕСТВЕННЫМИ УСЛОВИЯМИ ДОГОВОРА О ЦЕЛЕВОМ ОБУЧЕНИИ ЯВЛЯЮТСЯ: </a:t>
            </a:r>
            <a:endParaRPr lang="en-US" sz="5600" dirty="0">
              <a:solidFill>
                <a:srgbClr val="000000"/>
              </a:solidFill>
              <a:latin typeface="Noto Serif Display Ligh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16" y="3214675"/>
            <a:ext cx="1685936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Montserrat" charset="-52"/>
              </a:rPr>
              <a:t>1) обязательства заказчика целевого обучения:</a:t>
            </a:r>
          </a:p>
          <a:p>
            <a:r>
              <a:rPr lang="ru-RU" sz="2400" dirty="0" smtClean="0">
                <a:latin typeface="Montserrat" charset="-52"/>
              </a:rPr>
              <a:t>	а) по организации предоставления и (или) предоставлению гражданину, заключившему договор о целевом обучении, в период обучения мер поддержки, включая меры материального стимулирования, оплату дополнительных платных образовательных услуг, оказываемых за рамками образовательной программы, осваиваемой в соответствии с договором о целевом обучении, предоставление в пользование и (или) оплату жилого помещения в период обучения, и (или) других мер;</a:t>
            </a:r>
          </a:p>
          <a:p>
            <a:r>
              <a:rPr lang="ru-RU" sz="2400" dirty="0" smtClean="0">
                <a:latin typeface="Montserrat" charset="-52"/>
              </a:rPr>
              <a:t>	б) по трудоустройству гражданина, заключившего договор о целевом обучении, не позднее срока, установленного договором о целевом обучении, с указанием места осуществления трудовой деятельности в соответствии с полученной квалификацией;</a:t>
            </a:r>
          </a:p>
          <a:p>
            <a:endParaRPr lang="ru-RU" sz="2400" dirty="0" smtClean="0">
              <a:latin typeface="Montserrat" charset="-52"/>
            </a:endParaRPr>
          </a:p>
          <a:p>
            <a:r>
              <a:rPr lang="ru-RU" sz="2400" dirty="0" smtClean="0">
                <a:latin typeface="Montserrat" charset="-52"/>
              </a:rPr>
              <a:t>2) обязательства гражданина, заключившего договор о целевом обучении:</a:t>
            </a:r>
          </a:p>
          <a:p>
            <a:r>
              <a:rPr lang="ru-RU" sz="2400" dirty="0" smtClean="0">
                <a:latin typeface="Montserrat" charset="-52"/>
              </a:rPr>
              <a:t>	а) по освоению образовательной программы, указанной в договоре о целевом обучении (с возможностью изменения образовательной программы и (или) формы обучения по согласованию с заказчиком целевого обучения);</a:t>
            </a:r>
          </a:p>
          <a:p>
            <a:r>
              <a:rPr lang="ru-RU" sz="2400" dirty="0" smtClean="0">
                <a:latin typeface="Montserrat" charset="-52"/>
              </a:rPr>
              <a:t>	б) по осуществлению трудовой деятельности в течение не менее трех лет в соответствии с полученной квалификацией с учетом трудоустройства в срок, установленный таким договором.</a:t>
            </a:r>
            <a:endParaRPr lang="ru-RU" sz="2400" dirty="0">
              <a:latin typeface="Montserrat" charset="-5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09195">
            <a:off x="-5813943" y="-2972466"/>
            <a:ext cx="11627886" cy="139256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081" y="3416603"/>
            <a:ext cx="4766681" cy="63555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58814" y="1919764"/>
            <a:ext cx="6150522" cy="422259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876300"/>
            <a:ext cx="9051364" cy="1934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7"/>
              </a:lnSpc>
            </a:pPr>
            <a:r>
              <a:rPr lang="en-US" sz="5225">
                <a:solidFill>
                  <a:srgbClr val="000000"/>
                </a:solidFill>
                <a:latin typeface="Noto Serif Display Light"/>
              </a:rPr>
              <a:t>АГРОТЕХНОЛОГИЧЕСКИЙ ФАКУЛЬТЕТ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85987" y="6886102"/>
            <a:ext cx="12254954" cy="288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АГРОБИЗНЕС</a:t>
            </a:r>
          </a:p>
          <a:p>
            <a:pPr>
              <a:lnSpc>
                <a:spcPts val="2470"/>
              </a:lnSpc>
            </a:pPr>
            <a:endParaRPr lang="en-US" sz="300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ЛАНДШАФТНЫЙ ДИЗАЙН</a:t>
            </a:r>
          </a:p>
          <a:p>
            <a:pPr>
              <a:lnSpc>
                <a:spcPts val="2470"/>
              </a:lnSpc>
            </a:pPr>
            <a:endParaRPr lang="en-US" sz="300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ЭКОЛОГИЧЕСКОЕ ПРОЕКТИРОВАНИЕ</a:t>
            </a:r>
          </a:p>
          <a:p>
            <a:pPr>
              <a:lnSpc>
                <a:spcPts val="2470"/>
              </a:lnSpc>
            </a:pPr>
            <a:endParaRPr lang="en-US" sz="300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ТЕХНОЛОГИЯ ХРАНЕНИЯ И ПЕРЕРАБОТКИ С/Х ПРОДУКЦИИ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85078" y="-6461455"/>
            <a:ext cx="13938055" cy="139380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265746">
            <a:off x="-5121185" y="2831654"/>
            <a:ext cx="17658977" cy="1443621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04363" y="665769"/>
            <a:ext cx="17079274" cy="8903944"/>
            <a:chOff x="0" y="-152400"/>
            <a:chExt cx="22772365" cy="1187192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827300" y="1213951"/>
              <a:ext cx="8157493" cy="544306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l="3991" t="14669" r="3388" b="493"/>
            <a:stretch>
              <a:fillRect/>
            </a:stretch>
          </p:blipFill>
          <p:spPr>
            <a:xfrm>
              <a:off x="14570112" y="4375858"/>
              <a:ext cx="8202253" cy="4978800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685685" y="-152400"/>
              <a:ext cx="12068485" cy="252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37"/>
                </a:lnSpc>
              </a:pPr>
              <a:r>
                <a:rPr lang="en-US" sz="5225">
                  <a:solidFill>
                    <a:srgbClr val="000000"/>
                  </a:solidFill>
                  <a:latin typeface="Noto Serif Display Light"/>
                </a:rPr>
                <a:t>ИНЖЕНЕРНЫЙ</a:t>
              </a:r>
            </a:p>
            <a:p>
              <a:pPr>
                <a:lnSpc>
                  <a:spcPts val="7837"/>
                </a:lnSpc>
              </a:pPr>
              <a:r>
                <a:rPr lang="en-US" sz="5225">
                  <a:solidFill>
                    <a:srgbClr val="000000"/>
                  </a:solidFill>
                  <a:latin typeface="Noto Serif Display Light"/>
                </a:rPr>
                <a:t>ФАКУЛЬТЕТ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864042"/>
              <a:ext cx="19615782" cy="28554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Montserrat"/>
                </a:rPr>
                <a:t>МАШИНЫ И ОБОРУДОВАНИЕ В АГРОБИЗНЕСЕ</a:t>
              </a:r>
            </a:p>
            <a:p>
              <a:pPr>
                <a:lnSpc>
                  <a:spcPts val="2470"/>
                </a:lnSpc>
              </a:pPr>
              <a:endParaRPr lang="en-US" sz="3000" dirty="0">
                <a:solidFill>
                  <a:srgbClr val="000000"/>
                </a:solidFill>
                <a:latin typeface="Montserrat"/>
              </a:endParaRPr>
            </a:p>
            <a:p>
              <a:pPr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Montserrat"/>
                </a:rPr>
                <a:t>ЭЛЕКТРООБОРУДОВАНИЕ И ЭЛЕКТРОТЕХНОЛОГИИ В АПК</a:t>
              </a:r>
            </a:p>
            <a:p>
              <a:pPr>
                <a:lnSpc>
                  <a:spcPts val="2470"/>
                </a:lnSpc>
              </a:pPr>
              <a:endParaRPr lang="en-US" sz="3000" dirty="0">
                <a:solidFill>
                  <a:srgbClr val="000000"/>
                </a:solidFill>
                <a:latin typeface="Montserrat"/>
              </a:endParaRPr>
            </a:p>
            <a:p>
              <a:pPr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Montserrat"/>
                </a:rPr>
                <a:t>ОРГАНИЗАЦИЯ ОБСЛУЖИВАНИЯ ТРАНСПОРТА И ЛОГИСТИКА В АПК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1154">
            <a:off x="-9437504" y="810679"/>
            <a:ext cx="18085189" cy="216589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50276" y="-6818635"/>
            <a:ext cx="15350424" cy="153504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4265711"/>
            <a:ext cx="4146708" cy="55423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44000" y="856577"/>
            <a:ext cx="7689849" cy="510093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876300"/>
            <a:ext cx="9051364" cy="2925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7"/>
              </a:lnSpc>
            </a:pPr>
            <a:r>
              <a:rPr lang="en-US" sz="5225">
                <a:solidFill>
                  <a:srgbClr val="000000"/>
                </a:solidFill>
                <a:latin typeface="Noto Serif Display Light"/>
              </a:rPr>
              <a:t> ФАКУЛЬТЕТ ВЕТЕРИНАРИИ И ЗООТЕХНИИ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35332" y="6505575"/>
            <a:ext cx="10395347" cy="288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000000"/>
                </a:solidFill>
                <a:latin typeface="Montserrat"/>
              </a:rPr>
              <a:t>ЛЕЧЕБНОЕ ДЕЛО</a:t>
            </a:r>
          </a:p>
          <a:p>
            <a:pPr>
              <a:lnSpc>
                <a:spcPts val="2470"/>
              </a:lnSpc>
            </a:pPr>
            <a:endParaRPr lang="en-US" sz="3000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000000"/>
                </a:solidFill>
                <a:latin typeface="Montserrat"/>
              </a:rPr>
              <a:t>ВЕТЕРИНАРНО-САНИТАРНАЯ ЭКСПЕРТИЗА</a:t>
            </a:r>
          </a:p>
          <a:p>
            <a:pPr>
              <a:lnSpc>
                <a:spcPts val="2470"/>
              </a:lnSpc>
            </a:pPr>
            <a:endParaRPr lang="en-US" sz="3000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000000"/>
                </a:solidFill>
                <a:latin typeface="Montserrat"/>
              </a:rPr>
              <a:t>РАЗВЕДЕНИЕ, ГЕНЕТИКА И СЕЛЕКЦИЯ ЖИВОТНЫХ</a:t>
            </a:r>
          </a:p>
          <a:p>
            <a:pPr>
              <a:lnSpc>
                <a:spcPts val="2470"/>
              </a:lnSpc>
            </a:pPr>
            <a:endParaRPr lang="en-US" sz="3000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000000"/>
                </a:solidFill>
                <a:latin typeface="Montserrat"/>
              </a:rPr>
              <a:t>КИНОЛОГИЯ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  <a:alpha val="43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028700" y="866775"/>
            <a:ext cx="918687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ru-RU" sz="5600" dirty="0" smtClean="0">
                <a:solidFill>
                  <a:srgbClr val="000000"/>
                </a:solidFill>
                <a:latin typeface="Noto Serif Display Light"/>
              </a:rPr>
              <a:t>ЦЕЛЕВОЕ ОБУЧЕНИЕ</a:t>
            </a:r>
            <a:endParaRPr lang="en-US" sz="5600" dirty="0">
              <a:solidFill>
                <a:srgbClr val="000000"/>
              </a:solidFill>
              <a:latin typeface="Noto Serif Display Ligh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068" y="2500294"/>
            <a:ext cx="135017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800" dirty="0" smtClean="0">
                <a:latin typeface="Montserrat" charset="-52"/>
              </a:rPr>
              <a:t> осуществляется на основании договора о целевом обучении, заключенного между поступающим на обучение по образовательной программе либо обучающимся по образовательной программе среднего профессионального и высшего образования, и федеральным государственным органом, органом государственной власти субъекта Российской Федерации, органом местного самоуправления, юридическим лицом или индивидуальным предпринимателем (далее - договор о целевом обучении).</a:t>
            </a:r>
            <a:endParaRPr lang="ru-RU" sz="2800" dirty="0">
              <a:latin typeface="Montserrat" charset="-5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>
                <a:alpha val="21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4714844" y="857220"/>
            <a:ext cx="12401580" cy="992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ru-RU" sz="5600" dirty="0" smtClean="0">
                <a:solidFill>
                  <a:srgbClr val="000000"/>
                </a:solidFill>
                <a:latin typeface="Noto Serif Display Light"/>
              </a:rPr>
              <a:t>НОРМАТИВНЫЕ ДОКУМЕНТЫ</a:t>
            </a:r>
            <a:endParaRPr lang="en-US" sz="5600" dirty="0">
              <a:solidFill>
                <a:srgbClr val="000000"/>
              </a:solidFill>
              <a:latin typeface="Noto Serif Display Ligh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068" y="2500294"/>
            <a:ext cx="161449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arenR"/>
            </a:pPr>
            <a:r>
              <a:rPr lang="ru-RU" sz="2800" dirty="0" smtClean="0">
                <a:latin typeface="Montserrat" charset="-52"/>
              </a:rPr>
              <a:t>Распоряжение Правительства РФ от 17 ноября 2022 г. № 3502-р. «Квота приема на целевое обучение по образовательным программам высшего образования за счет бюджетных ассигнований федерального бюджета на 2023 год»;</a:t>
            </a:r>
          </a:p>
          <a:p>
            <a:pPr marL="514350" indent="-514350" algn="just">
              <a:buAutoNum type="arabicParenR"/>
            </a:pPr>
            <a:r>
              <a:rPr lang="ru-RU" sz="2800" dirty="0" smtClean="0">
                <a:latin typeface="Montserrat" charset="-52"/>
              </a:rPr>
              <a:t>Постановление Правительства Российской Федерации от 13 октября 2020 г. N 1681 «О целевом обучении по образовательным программам среднего профессионального и высшего образования».</a:t>
            </a:r>
          </a:p>
          <a:p>
            <a:pPr algn="just"/>
            <a:r>
              <a:rPr lang="ru-RU" sz="2800" dirty="0" smtClean="0">
                <a:latin typeface="Montserrat" charset="-52"/>
              </a:rPr>
              <a:t> </a:t>
            </a:r>
            <a:endParaRPr lang="ru-RU" sz="2800" dirty="0">
              <a:latin typeface="Montserrat" charset="-5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>
                <a:alpha val="21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/>
          <p:nvPr/>
        </p:nvGrpSpPr>
        <p:grpSpPr>
          <a:xfrm>
            <a:off x="10072694" y="3143236"/>
            <a:ext cx="7379062" cy="6341985"/>
            <a:chOff x="0" y="0"/>
            <a:chExt cx="8755471" cy="9000201"/>
          </a:xfrm>
        </p:grpSpPr>
        <p:grpSp>
          <p:nvGrpSpPr>
            <p:cNvPr id="13" name="Group 4"/>
            <p:cNvGrpSpPr/>
            <p:nvPr/>
          </p:nvGrpSpPr>
          <p:grpSpPr>
            <a:xfrm>
              <a:off x="0" y="0"/>
              <a:ext cx="8755471" cy="9000201"/>
              <a:chOff x="0" y="0"/>
              <a:chExt cx="4052466" cy="4165739"/>
            </a:xfrm>
          </p:grpSpPr>
          <p:sp>
            <p:nvSpPr>
              <p:cNvPr id="15" name="Freeform 5"/>
              <p:cNvSpPr/>
              <p:nvPr/>
            </p:nvSpPr>
            <p:spPr>
              <a:xfrm>
                <a:off x="0" y="0"/>
                <a:ext cx="4052466" cy="4165739"/>
              </a:xfrm>
              <a:custGeom>
                <a:avLst/>
                <a:gdLst/>
                <a:ahLst/>
                <a:cxnLst/>
                <a:rect l="l" t="t" r="r" b="b"/>
                <a:pathLst>
                  <a:path w="4052466" h="4165739">
                    <a:moveTo>
                      <a:pt x="3928006" y="4165739"/>
                    </a:moveTo>
                    <a:lnTo>
                      <a:pt x="124460" y="4165739"/>
                    </a:lnTo>
                    <a:cubicBezTo>
                      <a:pt x="55880" y="4165739"/>
                      <a:pt x="0" y="4109859"/>
                      <a:pt x="0" y="40412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8006" y="0"/>
                    </a:lnTo>
                    <a:cubicBezTo>
                      <a:pt x="3996586" y="0"/>
                      <a:pt x="4052466" y="55880"/>
                      <a:pt x="4052466" y="124460"/>
                    </a:cubicBezTo>
                    <a:lnTo>
                      <a:pt x="4052466" y="4041279"/>
                    </a:lnTo>
                    <a:cubicBezTo>
                      <a:pt x="4052466" y="4109859"/>
                      <a:pt x="3996586" y="4165739"/>
                      <a:pt x="3928006" y="4165739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</p:sp>
        </p:grpSp>
        <p:sp>
          <p:nvSpPr>
            <p:cNvPr id="14" name="TextBox 6"/>
            <p:cNvSpPr txBox="1"/>
            <p:nvPr/>
          </p:nvSpPr>
          <p:spPr>
            <a:xfrm>
              <a:off x="254290" y="4055237"/>
              <a:ext cx="8137273" cy="24022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ru-RU" sz="3361" dirty="0" smtClean="0">
                  <a:solidFill>
                    <a:srgbClr val="000000"/>
                  </a:solidFill>
                  <a:latin typeface="Montserrat"/>
                </a:rPr>
                <a:t>В процессе обучения, на 2-3 курсе заключение договора о целевом обучении</a:t>
              </a:r>
              <a:endParaRPr lang="en-US" sz="3361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grpSp>
        <p:nvGrpSpPr>
          <p:cNvPr id="2" name="Group 3"/>
          <p:cNvGrpSpPr/>
          <p:nvPr/>
        </p:nvGrpSpPr>
        <p:grpSpPr>
          <a:xfrm>
            <a:off x="714316" y="3214674"/>
            <a:ext cx="7379062" cy="6341985"/>
            <a:chOff x="0" y="0"/>
            <a:chExt cx="8755471" cy="9000201"/>
          </a:xfrm>
        </p:grpSpPr>
        <p:grpSp>
          <p:nvGrpSpPr>
            <p:cNvPr id="3" name="Group 4"/>
            <p:cNvGrpSpPr/>
            <p:nvPr/>
          </p:nvGrpSpPr>
          <p:grpSpPr>
            <a:xfrm>
              <a:off x="0" y="0"/>
              <a:ext cx="8755471" cy="9000201"/>
              <a:chOff x="0" y="0"/>
              <a:chExt cx="4052466" cy="416573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052466" cy="4165739"/>
              </a:xfrm>
              <a:custGeom>
                <a:avLst/>
                <a:gdLst/>
                <a:ahLst/>
                <a:cxnLst/>
                <a:rect l="l" t="t" r="r" b="b"/>
                <a:pathLst>
                  <a:path w="4052466" h="4165739">
                    <a:moveTo>
                      <a:pt x="3928006" y="4165739"/>
                    </a:moveTo>
                    <a:lnTo>
                      <a:pt x="124460" y="4165739"/>
                    </a:lnTo>
                    <a:cubicBezTo>
                      <a:pt x="55880" y="4165739"/>
                      <a:pt x="0" y="4109859"/>
                      <a:pt x="0" y="40412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28006" y="0"/>
                    </a:lnTo>
                    <a:cubicBezTo>
                      <a:pt x="3996586" y="0"/>
                      <a:pt x="4052466" y="55880"/>
                      <a:pt x="4052466" y="124460"/>
                    </a:cubicBezTo>
                    <a:lnTo>
                      <a:pt x="4052466" y="4041279"/>
                    </a:lnTo>
                    <a:cubicBezTo>
                      <a:pt x="4052466" y="4109859"/>
                      <a:pt x="3996586" y="4165739"/>
                      <a:pt x="3928006" y="4165739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</p:sp>
        </p:grpSp>
        <p:sp>
          <p:nvSpPr>
            <p:cNvPr id="4" name="TextBox 6"/>
            <p:cNvSpPr txBox="1"/>
            <p:nvPr/>
          </p:nvSpPr>
          <p:spPr>
            <a:xfrm>
              <a:off x="698667" y="3947727"/>
              <a:ext cx="7315200" cy="39547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ru-RU" sz="3361" dirty="0" smtClean="0">
                  <a:solidFill>
                    <a:srgbClr val="000000"/>
                  </a:solidFill>
                  <a:latin typeface="Montserrat"/>
                </a:rPr>
                <a:t>По результатам ЕГЭ и/или вступительных испытаний на основе договора о целевом обучении</a:t>
              </a:r>
              <a:endParaRPr lang="en-US" sz="3361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sp>
        <p:nvSpPr>
          <p:cNvPr id="6" name="TextBox 8"/>
          <p:cNvSpPr txBox="1"/>
          <p:nvPr/>
        </p:nvSpPr>
        <p:spPr>
          <a:xfrm>
            <a:off x="714316" y="3643302"/>
            <a:ext cx="7475445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ПОСТУПЛЕНИЕ </a:t>
            </a:r>
          </a:p>
          <a:p>
            <a:pPr algn="ctr">
              <a:lnSpc>
                <a:spcPts val="5460"/>
              </a:lnSpc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В РАМКАХ ЦЕЛЕВОЙ КВОТЫ</a:t>
            </a:r>
            <a:endParaRPr lang="en-US" sz="36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10215570" y="3643302"/>
            <a:ext cx="7072362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БЕЗ ПРАВА ПОСТУПЛЕНИЯ </a:t>
            </a:r>
          </a:p>
          <a:p>
            <a:pPr algn="ctr">
              <a:lnSpc>
                <a:spcPts val="5460"/>
              </a:lnSpc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В РАМКАХ ЦЕЛЕВОЙ КВОТЫ</a:t>
            </a:r>
            <a:endParaRPr lang="en-US" sz="36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4214778" y="1000096"/>
            <a:ext cx="9186870" cy="992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5600" dirty="0" smtClean="0">
                <a:solidFill>
                  <a:srgbClr val="000000"/>
                </a:solidFill>
                <a:latin typeface="Noto Serif Display Light"/>
              </a:rPr>
              <a:t>ЦЕЛЕВОЕ ОБУЧЕНИЕ</a:t>
            </a:r>
            <a:endParaRPr lang="en-US" sz="5600" dirty="0">
              <a:solidFill>
                <a:srgbClr val="000000"/>
              </a:solidFill>
              <a:latin typeface="Noto Serif Display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3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028700" y="866775"/>
            <a:ext cx="1640210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ru-RU" sz="5600" dirty="0" smtClean="0">
                <a:solidFill>
                  <a:srgbClr val="000000"/>
                </a:solidFill>
                <a:latin typeface="Noto Serif Display Light"/>
              </a:rPr>
              <a:t>СРОКИ ПОДАЧИ ДОКУМЕНТОВ ДЛЯ ПОСТУПАЮЩИХ ПО ЦЕЛЕВОЙ КВОТЕ</a:t>
            </a:r>
            <a:endParaRPr lang="en-US" sz="5600" dirty="0">
              <a:solidFill>
                <a:srgbClr val="000000"/>
              </a:solidFill>
              <a:latin typeface="Noto Serif Display Ligh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30" y="3571864"/>
            <a:ext cx="161449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ru-RU" sz="3200" dirty="0" smtClean="0">
                <a:latin typeface="Montserrat" charset="-52"/>
              </a:rPr>
              <a:t>Начало приема документов: 1 июня 2023 года</a:t>
            </a:r>
          </a:p>
          <a:p>
            <a:pPr marL="514350" indent="-514350" algn="just"/>
            <a:endParaRPr lang="ru-RU" sz="3200" dirty="0" smtClean="0">
              <a:latin typeface="Montserrat" charset="-52"/>
            </a:endParaRPr>
          </a:p>
          <a:p>
            <a:pPr marL="514350" indent="-514350" algn="just"/>
            <a:r>
              <a:rPr lang="ru-RU" sz="3200" dirty="0" smtClean="0">
                <a:latin typeface="Montserrat" charset="-52"/>
              </a:rPr>
              <a:t>Окончание приема документов </a:t>
            </a:r>
            <a:r>
              <a:rPr lang="ru-RU" sz="3200" b="1" dirty="0" smtClean="0">
                <a:latin typeface="Montserrat" charset="-52"/>
              </a:rPr>
              <a:t>на очную форму</a:t>
            </a:r>
            <a:r>
              <a:rPr lang="ru-RU" sz="3200" dirty="0" smtClean="0">
                <a:latin typeface="Montserrat" charset="-52"/>
              </a:rPr>
              <a:t>: 18 июля 2023 года</a:t>
            </a:r>
          </a:p>
          <a:p>
            <a:pPr marL="514350" indent="-514350" algn="just"/>
            <a:endParaRPr lang="ru-RU" sz="3200" dirty="0" smtClean="0">
              <a:latin typeface="Montserrat" charset="-52"/>
            </a:endParaRPr>
          </a:p>
          <a:p>
            <a:pPr marL="514350" indent="-514350" algn="just"/>
            <a:r>
              <a:rPr lang="ru-RU" sz="3200" dirty="0" smtClean="0">
                <a:latin typeface="Montserrat" charset="-52"/>
              </a:rPr>
              <a:t>Окончание приема документов </a:t>
            </a:r>
            <a:r>
              <a:rPr lang="ru-RU" sz="3200" b="1" dirty="0" smtClean="0">
                <a:latin typeface="Montserrat" charset="-52"/>
              </a:rPr>
              <a:t>на заочную форму</a:t>
            </a:r>
            <a:r>
              <a:rPr lang="ru-RU" sz="3200" dirty="0" smtClean="0">
                <a:latin typeface="Montserrat" charset="-52"/>
              </a:rPr>
              <a:t>: 18 августа 2023 года</a:t>
            </a:r>
          </a:p>
          <a:p>
            <a:pPr marL="514350" indent="-514350" algn="just"/>
            <a:endParaRPr lang="ru-RU" sz="3200" dirty="0" smtClean="0">
              <a:latin typeface="Montserrat" charset="-52"/>
            </a:endParaRPr>
          </a:p>
          <a:p>
            <a:pPr algn="just"/>
            <a:r>
              <a:rPr lang="ru-RU" sz="3200" dirty="0" smtClean="0">
                <a:latin typeface="Montserrat" charset="-52"/>
              </a:rPr>
              <a:t> </a:t>
            </a:r>
            <a:endParaRPr lang="ru-RU" sz="3200" dirty="0">
              <a:latin typeface="Montserrat" charset="-5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>
                <a:alpha val="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028700" y="866775"/>
            <a:ext cx="1668786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ru-RU" sz="5600" dirty="0" smtClean="0">
                <a:solidFill>
                  <a:srgbClr val="000000"/>
                </a:solidFill>
                <a:latin typeface="Noto Serif Display Light"/>
              </a:rPr>
              <a:t>ПЕРЕЧЕНЬ ДОКУМЕНТОВ ДЛЯ ПОСТУПЛЕНИЯ ПО ЦЕЛЕВОЙ КВОТЕ</a:t>
            </a:r>
            <a:endParaRPr lang="en-US" sz="5600" dirty="0">
              <a:solidFill>
                <a:srgbClr val="000000"/>
              </a:solidFill>
              <a:latin typeface="Noto Serif Display Light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1000068" y="3643302"/>
            <a:ext cx="16073550" cy="4937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lnSpc>
                <a:spcPts val="5460"/>
              </a:lnSpc>
              <a:buAutoNum type="arabicPeriod"/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Паспорт</a:t>
            </a:r>
          </a:p>
          <a:p>
            <a:pPr marL="742950" indent="-742950" algn="just">
              <a:lnSpc>
                <a:spcPts val="5460"/>
              </a:lnSpc>
              <a:buAutoNum type="arabicPeriod"/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Документ об образовании (аттестат/диплом о среднем профессиональном образовании)</a:t>
            </a:r>
          </a:p>
          <a:p>
            <a:pPr marL="742950" indent="-742950" algn="just">
              <a:lnSpc>
                <a:spcPts val="5460"/>
              </a:lnSpc>
              <a:buAutoNum type="arabicPeriod"/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СНИЛС</a:t>
            </a:r>
          </a:p>
          <a:p>
            <a:pPr marL="742950" indent="-742950" algn="just">
              <a:lnSpc>
                <a:spcPts val="5460"/>
              </a:lnSpc>
              <a:buAutoNum type="arabicPeriod"/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Договор о целевом обучении </a:t>
            </a:r>
          </a:p>
          <a:p>
            <a:pPr marL="742950" indent="-742950" algn="just">
              <a:lnSpc>
                <a:spcPts val="5460"/>
              </a:lnSpc>
              <a:buAutoNum type="arabicPeriod"/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Медицинская справка 086-У</a:t>
            </a:r>
          </a:p>
          <a:p>
            <a:pPr marL="742950" indent="-742950" algn="just">
              <a:lnSpc>
                <a:spcPts val="5460"/>
              </a:lnSpc>
              <a:buAutoNum type="arabicPeriod"/>
            </a:pPr>
            <a:r>
              <a:rPr lang="ru-RU" sz="3600" dirty="0" smtClean="0">
                <a:solidFill>
                  <a:srgbClr val="000000"/>
                </a:solidFill>
                <a:latin typeface="Montserrat"/>
              </a:rPr>
              <a:t>Фотографии 3*4 (4 шт.)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332</Words>
  <Application>Microsoft Office PowerPoint</Application>
  <PresentationFormat>Произвольный</PresentationFormat>
  <Paragraphs>76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Montserrat Bold</vt:lpstr>
      <vt:lpstr>Noto Serif Display Light</vt:lpstr>
      <vt:lpstr>Montserrat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Кремовый и Розовый Пастельный Градиент Разнообразие Мастер-класс Вебинар Программная презентация</dc:title>
  <cp:lastModifiedBy>101-4</cp:lastModifiedBy>
  <cp:revision>69</cp:revision>
  <dcterms:created xsi:type="dcterms:W3CDTF">2006-08-16T00:00:00Z</dcterms:created>
  <dcterms:modified xsi:type="dcterms:W3CDTF">2023-03-21T13:45:20Z</dcterms:modified>
  <dc:identifier>DAFO0-JwxVs</dc:identifier>
</cp:coreProperties>
</file>